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scadia Code" panose="020B0609020000020004" pitchFamily="49" charset="0"/>
      <p:regular r:id="rId13"/>
      <p:bold r:id="rId14"/>
      <p:italic r:id="rId15"/>
      <p:boldItalic r:id="rId16"/>
    </p:embeddedFont>
    <p:embeddedFont>
      <p:font typeface="Cooper Black" panose="0208090404030B020404" pitchFamily="18" charset="0"/>
      <p:regular r:id="rId17"/>
    </p:embeddedFont>
    <p:embeddedFont>
      <p:font typeface="Doppio One" panose="02010603030000020804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initions &amp; MCQ &amp; T F" id="{02F7FD96-49DB-4F67-B8D3-F83C101D3B52}">
          <p14:sldIdLst>
            <p14:sldId id="256"/>
          </p14:sldIdLst>
        </p14:section>
        <p14:section name="Compares" id="{0088F2B9-5BF5-45EE-BD6B-970C55254DC8}">
          <p14:sldIdLst>
            <p14:sldId id="257"/>
            <p14:sldId id="260"/>
            <p14:sldId id="261"/>
          </p14:sldIdLst>
        </p14:section>
        <p14:section name="Discuss" id="{D90502C3-2BEE-40CB-B3C5-AB3C2E02133B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ur Amr" initials="NA" lastIdx="1" clrIdx="0">
    <p:extLst>
      <p:ext uri="{19B8F6BF-5375-455C-9EA6-DF929625EA0E}">
        <p15:presenceInfo xmlns:p15="http://schemas.microsoft.com/office/powerpoint/2012/main" userId="Nour Am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8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C76D-DB6D-E62B-A2ED-24817D66E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5AD1E-DFDE-E8E1-A674-9D6EE95F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6B15C-9677-5B00-F0F3-3F65A870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94BC-CD4F-A46D-63DF-CAD745E4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A2EDB-D3A0-F5EC-32E9-BEB59E27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5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133F-E37C-ACA4-3498-10CA5645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F36EB-FD0F-C130-BA2C-635E0D46B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69234-CF7D-D827-2B88-880FC44E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D727-D5F8-74A6-7B48-3D68BAFA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62F9-9899-1A3B-8F9B-F6B9C72A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6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AB4DD-AAFE-69DE-63EB-E7F63EA22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3C4FC-7C4D-5815-0F1F-145297AEC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A81C-2659-ACF2-6C50-EB80298B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8AB91-C5EB-A422-7B67-C7B333A2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2215-C4BC-4CB2-25FE-ABD8979D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8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0A1F-5F21-E50C-5275-47AAE802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208F7-27A2-66A7-4BFB-8208E6D1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C6231-B093-EBCB-FF74-913B98FEE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620F0-BA0E-A2FE-98B1-63E39461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B25DB-748E-1999-8AC3-A6A01E49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6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8017-98B5-5F43-90BA-2EBE3DF1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1DB8A-069C-7EFE-D3E2-BF1E56478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DC47C-DBC6-EA43-75B2-6C5EC053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FF56-61C9-D86F-BF98-D14FF07D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BB97F-565A-31FE-5BE3-05AAC23F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83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AD7E-A5EF-308D-6B5F-6C66DA01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1AFA-FB52-19B1-F8F2-06F0C768B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ADE28-CF9A-B864-D6F5-55B49E672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09137-C920-4902-2451-387191D69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A81B-1F88-E810-6325-3124F106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3A083-12C8-CEC7-7811-EA496300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65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37CA-2EEC-EC2D-123E-49B8877B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36B89-E853-1C6F-E3F4-0FDDA9270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BDADD-67F7-6F21-DCF4-F87A1D4B4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6C29B-DA3E-7E41-05AD-633495B5E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896D4-262D-439C-88B7-295F31B6D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F384CE-6351-AA9E-014D-0A7F0026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844E5C-E2E2-EF31-BA5C-B3EF8DB1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28607-4C02-24E2-1C1A-6AEF4F52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2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FC29-0374-3EB1-5098-78E4622C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55628-0203-191A-9404-5E739390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40550-BCFD-85E9-6F2B-A14B076A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DC82F-AF60-E7D3-702E-DAA01072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6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BDD575-2980-8CE9-8C8E-B556D379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8E9B9A-AE99-16DC-AA9E-00A1B1F7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3354B-9194-7E32-2DDD-58AF26D9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5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1D4C-E1DA-A2BF-CE0A-13AC565A1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6E4C4-469F-1673-D0E7-55628E63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7BC9D-FCFD-1111-EA5A-BEBAC65B0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3D3F8-DFBD-BCE1-692D-65066FBF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16CC6-B15B-D931-A422-E76F8895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7F7E5-48C1-6AC1-B1B7-4891590B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52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48B7-416D-B90B-ABC4-2B8A23FE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13BCD-3A03-A1C8-9C5A-FDEAE7416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51D39-9427-33D8-E33C-4167E4444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DAD0E-A031-B971-7629-6DD93983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8F5A-0F6A-DA03-EC66-346231F5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70257-F341-FEC8-A520-EAA2E81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5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586AD8-0E5D-7B2D-1384-B7840B18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4897-0177-B435-18D9-7525DCBE6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F7AE-B78D-58F3-4E75-F3F2F0E2D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A778F-BAEA-4FC0-BF21-DADBD361951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2153-1F9E-EDDD-6761-C561A1AD9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61021-BAB3-50A3-E2E6-4C457B7ED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8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B1AB68-8287-4E5A-2B0E-C8193B34ED1A}"/>
              </a:ext>
            </a:extLst>
          </p:cNvPr>
          <p:cNvGrpSpPr/>
          <p:nvPr/>
        </p:nvGrpSpPr>
        <p:grpSpPr>
          <a:xfrm>
            <a:off x="-1" y="69354"/>
            <a:ext cx="12191999" cy="808748"/>
            <a:chOff x="0" y="1989220"/>
            <a:chExt cx="12192000" cy="8087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FFB03C-BA37-B2CA-7CF8-559A3C22DDBC}"/>
                </a:ext>
              </a:extLst>
            </p:cNvPr>
            <p:cNvSpPr txBox="1"/>
            <p:nvPr/>
          </p:nvSpPr>
          <p:spPr>
            <a:xfrm>
              <a:off x="0" y="1989220"/>
              <a:ext cx="417134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>
                  <a:latin typeface="Cooper Black" panose="0208090404030B020404" pitchFamily="18" charset="0"/>
                  <a:ea typeface="Roboto" panose="02000000000000000000" pitchFamily="2" charset="0"/>
                </a:rPr>
                <a:t>Emulation </a:t>
              </a:r>
              <a:r>
                <a:rPr lang="en-US" dirty="0">
                  <a:gradFill flip="none" rotWithShape="1">
                    <a:gsLst>
                      <a:gs pos="45000">
                        <a:schemeClr val="tx1"/>
                      </a:gs>
                      <a:gs pos="100000">
                        <a:srgbClr val="FFB48F"/>
                      </a:gs>
                    </a:gsLst>
                    <a:lin ang="0" scaled="1"/>
                    <a:tileRect/>
                  </a:gradFill>
                  <a:latin typeface="Cooper Black" panose="0208090404030B020404" pitchFamily="18" charset="0"/>
                  <a:ea typeface="Roboto" panose="02000000000000000000" pitchFamily="2" charset="0"/>
                </a:rPr>
                <a:t>{Final 2017}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02AAE-6202-1BBD-1A41-29BA5AAB4539}"/>
                </a:ext>
              </a:extLst>
            </p:cNvPr>
            <p:cNvSpPr txBox="1"/>
            <p:nvPr/>
          </p:nvSpPr>
          <p:spPr>
            <a:xfrm>
              <a:off x="333955" y="2358552"/>
              <a:ext cx="11858045" cy="439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Clr>
                  <a:srgbClr val="FF7C80"/>
                </a:buClr>
                <a:buFont typeface="Wingdings" panose="05000000000000000000" pitchFamily="2" charset="2"/>
                <a:buChar char="Ø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A technology that enables one device (Host) to function like other systems (Guest).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CE2AE5-7770-4499-00CF-5E88FF5A4969}"/>
              </a:ext>
            </a:extLst>
          </p:cNvPr>
          <p:cNvCxnSpPr/>
          <p:nvPr/>
        </p:nvCxnSpPr>
        <p:spPr>
          <a:xfrm>
            <a:off x="0" y="3464597"/>
            <a:ext cx="12192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96B112-2C17-FCE7-5171-E0911AEB2920}"/>
              </a:ext>
            </a:extLst>
          </p:cNvPr>
          <p:cNvSpPr txBox="1"/>
          <p:nvPr/>
        </p:nvSpPr>
        <p:spPr>
          <a:xfrm>
            <a:off x="0" y="3575238"/>
            <a:ext cx="142539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Cooper Black" panose="0208090404030B020404" pitchFamily="18" charset="0"/>
                <a:ea typeface="Roboto" panose="02000000000000000000" pitchFamily="2" charset="0"/>
              </a:rPr>
              <a:t>MCQ – T F</a:t>
            </a:r>
            <a:endParaRPr lang="en-US" dirty="0">
              <a:gradFill flip="none" rotWithShape="1">
                <a:gsLst>
                  <a:gs pos="45000">
                    <a:schemeClr val="tx1"/>
                  </a:gs>
                  <a:gs pos="100000">
                    <a:srgbClr val="FFB48F"/>
                  </a:gs>
                </a:gsLst>
                <a:lin ang="0" scaled="1"/>
                <a:tileRect/>
              </a:gradFill>
              <a:latin typeface="Cooper Black" panose="0208090404030B020404" pitchFamily="18" charset="0"/>
              <a:ea typeface="Roboto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7EC9E7-8790-52D4-1545-C64547A43623}"/>
              </a:ext>
            </a:extLst>
          </p:cNvPr>
          <p:cNvGrpSpPr/>
          <p:nvPr/>
        </p:nvGrpSpPr>
        <p:grpSpPr>
          <a:xfrm>
            <a:off x="0" y="1160214"/>
            <a:ext cx="12025022" cy="2001382"/>
            <a:chOff x="0" y="2547848"/>
            <a:chExt cx="12025022" cy="20013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3C3C25-6E3B-3F8E-9535-4D189963BA9E}"/>
                </a:ext>
              </a:extLst>
            </p:cNvPr>
            <p:cNvSpPr txBox="1"/>
            <p:nvPr/>
          </p:nvSpPr>
          <p:spPr>
            <a:xfrm>
              <a:off x="0" y="2547848"/>
              <a:ext cx="3458704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>
                  <a:latin typeface="Cooper Black" panose="0208090404030B020404" pitchFamily="18" charset="0"/>
                  <a:ea typeface="Roboto" panose="02000000000000000000" pitchFamily="2" charset="0"/>
                </a:rPr>
                <a:t>Virtualization </a:t>
              </a:r>
              <a:r>
                <a:rPr lang="en-US" dirty="0">
                  <a:gradFill flip="none" rotWithShape="1">
                    <a:gsLst>
                      <a:gs pos="45000">
                        <a:schemeClr val="tx1"/>
                      </a:gs>
                      <a:gs pos="100000">
                        <a:srgbClr val="FFB48F"/>
                      </a:gs>
                    </a:gsLst>
                    <a:lin ang="0" scaled="1"/>
                    <a:tileRect/>
                  </a:gradFill>
                  <a:latin typeface="Cooper Black" panose="0208090404030B020404" pitchFamily="18" charset="0"/>
                  <a:ea typeface="Roboto" panose="02000000000000000000" pitchFamily="2" charset="0"/>
                </a:rPr>
                <a:t>{Final 2017}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3DFEEF-0A67-399B-97E4-78010A7BBDD3}"/>
                </a:ext>
              </a:extLst>
            </p:cNvPr>
            <p:cNvSpPr txBox="1"/>
            <p:nvPr/>
          </p:nvSpPr>
          <p:spPr>
            <a:xfrm>
              <a:off x="166977" y="2932569"/>
              <a:ext cx="11858045" cy="1616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Clr>
                  <a:srgbClr val="FF7C80"/>
                </a:buClr>
                <a:buFont typeface="Wingdings" panose="05000000000000000000" pitchFamily="2" charset="2"/>
                <a:buChar char="Ø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A technology to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run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multiple same or different </a:t>
              </a:r>
              <a:r>
                <a:rPr lang="en-US" sz="1700" dirty="0">
                  <a:solidFill>
                    <a:schemeClr val="accent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isolated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OSs on a single physical system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by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abstracting and partitioning it’s physical resources into multiple VMs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with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different workloads to improve </a:t>
              </a:r>
              <a:r>
                <a:rPr lang="en-US" sz="1700" dirty="0">
                  <a:solidFill>
                    <a:schemeClr val="accent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IT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700" dirty="0">
                  <a:solidFill>
                    <a:schemeClr val="accent2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throughput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and cost.</a:t>
              </a:r>
            </a:p>
            <a:p>
              <a:pPr algn="ctr">
                <a:lnSpc>
                  <a:spcPct val="150000"/>
                </a:lnSpc>
                <a:buClr>
                  <a:srgbClr val="FF7C80"/>
                </a:buClr>
              </a:pP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{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OSs can run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concurrently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 each in it’s own virtual machine.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D52054A-35C3-4C40-DF3C-D23796F0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65" y="4088747"/>
            <a:ext cx="2164268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B9B2D13-BD0B-A002-F692-3378CF176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08161"/>
              </p:ext>
            </p:extLst>
          </p:nvPr>
        </p:nvGraphicFramePr>
        <p:xfrm>
          <a:off x="0" y="-77944"/>
          <a:ext cx="12192000" cy="693594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423283">
                  <a:extLst>
                    <a:ext uri="{9D8B030D-6E8A-4147-A177-3AD203B41FA5}">
                      <a16:colId xmlns:a16="http://schemas.microsoft.com/office/drawing/2014/main" val="2704481467"/>
                    </a:ext>
                  </a:extLst>
                </a:gridCol>
                <a:gridCol w="1494846">
                  <a:extLst>
                    <a:ext uri="{9D8B030D-6E8A-4147-A177-3AD203B41FA5}">
                      <a16:colId xmlns:a16="http://schemas.microsoft.com/office/drawing/2014/main" val="2348931420"/>
                    </a:ext>
                  </a:extLst>
                </a:gridCol>
                <a:gridCol w="3177871">
                  <a:extLst>
                    <a:ext uri="{9D8B030D-6E8A-4147-A177-3AD203B41FA5}">
                      <a16:colId xmlns:a16="http://schemas.microsoft.com/office/drawing/2014/main" val="3616408074"/>
                    </a:ext>
                  </a:extLst>
                </a:gridCol>
                <a:gridCol w="2956082">
                  <a:extLst>
                    <a:ext uri="{9D8B030D-6E8A-4147-A177-3AD203B41FA5}">
                      <a16:colId xmlns:a16="http://schemas.microsoft.com/office/drawing/2014/main" val="4006838083"/>
                    </a:ext>
                  </a:extLst>
                </a:gridCol>
                <a:gridCol w="3139918">
                  <a:extLst>
                    <a:ext uri="{9D8B030D-6E8A-4147-A177-3AD203B41FA5}">
                      <a16:colId xmlns:a16="http://schemas.microsoft.com/office/drawing/2014/main" val="1153441622"/>
                    </a:ext>
                  </a:extLst>
                </a:gridCol>
              </a:tblGrid>
              <a:tr h="109881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B48F"/>
                          </a:solidFill>
                          <a:latin typeface="Cooper Black" panose="0208090404030B020404" pitchFamily="18" charset="0"/>
                          <a:ea typeface="Roboto" panose="02000000000000000000" pitchFamily="2" charset="0"/>
                        </a:rPr>
                        <a:t>{Final 2015 - 2017}</a:t>
                      </a:r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Full Virtualization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Para Virtualization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OS-Level Virtualization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545214"/>
                  </a:ext>
                </a:extLst>
              </a:tr>
              <a:tr h="122216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oppio One" panose="02010603030000020804" pitchFamily="2" charset="0"/>
                        </a:rPr>
                        <a:t>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They are all methods that allow virtualization to occur on a single physical machine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017942"/>
                  </a:ext>
                </a:extLst>
              </a:tr>
              <a:tr h="873475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oppio One" panose="02010603030000020804" pitchFamily="2" charset="0"/>
                        </a:rPr>
                        <a:t>Differences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Host 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Not Exists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Exists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Exists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7588"/>
                  </a:ext>
                </a:extLst>
              </a:tr>
              <a:tr h="2870991">
                <a:tc vMerge="1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oppio One" panose="02010603030000020804" pitchFamily="2" charset="0"/>
                        </a:rPr>
                        <a:t>Differences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Functionality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Run multi-unmodified guest Oss by sharing the resources of a single hardware across them.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(by using hypervisor)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Run Modified guest Oss by </a:t>
                      </a: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communicating directly to the virtualization layer.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(hypervisor)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Creates isolated containers from a single physical server and OS instance.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(all have the same OS functionality)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145741"/>
                  </a:ext>
                </a:extLst>
              </a:tr>
              <a:tr h="870501">
                <a:tc vMerge="1">
                  <a:txBody>
                    <a:bodyPr/>
                    <a:lstStyle/>
                    <a:p>
                      <a:pPr algn="ctr"/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VMware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Xen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FVM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62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A140B8-3724-DEE9-9415-1E0E5AE42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031496"/>
              </p:ext>
            </p:extLst>
          </p:nvPr>
        </p:nvGraphicFramePr>
        <p:xfrm>
          <a:off x="0" y="1569"/>
          <a:ext cx="12192000" cy="364808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37192">
                  <a:extLst>
                    <a:ext uri="{9D8B030D-6E8A-4147-A177-3AD203B41FA5}">
                      <a16:colId xmlns:a16="http://schemas.microsoft.com/office/drawing/2014/main" val="2704481467"/>
                    </a:ext>
                  </a:extLst>
                </a:gridCol>
                <a:gridCol w="2977166">
                  <a:extLst>
                    <a:ext uri="{9D8B030D-6E8A-4147-A177-3AD203B41FA5}">
                      <a16:colId xmlns:a16="http://schemas.microsoft.com/office/drawing/2014/main" val="3616408074"/>
                    </a:ext>
                  </a:extLst>
                </a:gridCol>
                <a:gridCol w="214233">
                  <a:extLst>
                    <a:ext uri="{9D8B030D-6E8A-4147-A177-3AD203B41FA5}">
                      <a16:colId xmlns:a16="http://schemas.microsoft.com/office/drawing/2014/main" val="4104627571"/>
                    </a:ext>
                  </a:extLst>
                </a:gridCol>
                <a:gridCol w="3172571">
                  <a:extLst>
                    <a:ext uri="{9D8B030D-6E8A-4147-A177-3AD203B41FA5}">
                      <a16:colId xmlns:a16="http://schemas.microsoft.com/office/drawing/2014/main" val="685783481"/>
                    </a:ext>
                  </a:extLst>
                </a:gridCol>
                <a:gridCol w="252017">
                  <a:extLst>
                    <a:ext uri="{9D8B030D-6E8A-4147-A177-3AD203B41FA5}">
                      <a16:colId xmlns:a16="http://schemas.microsoft.com/office/drawing/2014/main" val="2330066093"/>
                    </a:ext>
                  </a:extLst>
                </a:gridCol>
                <a:gridCol w="3638821">
                  <a:extLst>
                    <a:ext uri="{9D8B030D-6E8A-4147-A177-3AD203B41FA5}">
                      <a16:colId xmlns:a16="http://schemas.microsoft.com/office/drawing/2014/main" val="1153441622"/>
                    </a:ext>
                  </a:extLst>
                </a:gridCol>
              </a:tblGrid>
              <a:tr h="585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FFB48F"/>
                          </a:solidFill>
                          <a:latin typeface="Cooper Black" panose="0208090404030B020404" pitchFamily="18" charset="0"/>
                          <a:ea typeface="Roboto" panose="02000000000000000000" pitchFamily="2" charset="0"/>
                        </a:rPr>
                        <a:t>{CE 2022}</a:t>
                      </a:r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Dual Boot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Emulation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900" b="0" kern="1200" dirty="0">
                        <a:solidFill>
                          <a:schemeClr val="lt1"/>
                        </a:solidFill>
                        <a:latin typeface="Doppio One" panose="020106030300000208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900" b="0" kern="1200" dirty="0">
                        <a:solidFill>
                          <a:schemeClr val="lt1"/>
                        </a:solidFill>
                        <a:latin typeface="Doppio One" panose="020106030300000208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Virtualization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545214"/>
                  </a:ext>
                </a:extLst>
              </a:tr>
              <a:tr h="820058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Doppio One" panose="02010603030000020804" pitchFamily="2" charset="0"/>
                        </a:rPr>
                        <a:t>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All are methods to enable running a different OS than the host 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017942"/>
                  </a:ext>
                </a:extLst>
              </a:tr>
              <a:tr h="2242265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Doppio One" panose="02010603030000020804" pitchFamily="2" charset="0"/>
                        </a:rPr>
                        <a:t>Difference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2 OSs are installed on the same hard drive allowing either of them to be loaded and given control.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A system pretends to be another system.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A system pretends to be another system.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A system pretends to be two or more another systems by partitioning physical resources into multiple VMs with different workloads.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A system pretends to be two or more another systems by partitioning physical resources into multiple VMs with different workloads.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0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94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FD42E6-3928-27D5-DF83-80B1AAB36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163572"/>
              </p:ext>
            </p:extLst>
          </p:nvPr>
        </p:nvGraphicFramePr>
        <p:xfrm>
          <a:off x="0" y="0"/>
          <a:ext cx="12192000" cy="519721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451811">
                  <a:extLst>
                    <a:ext uri="{9D8B030D-6E8A-4147-A177-3AD203B41FA5}">
                      <a16:colId xmlns:a16="http://schemas.microsoft.com/office/drawing/2014/main" val="2704481467"/>
                    </a:ext>
                  </a:extLst>
                </a:gridCol>
                <a:gridCol w="1612232">
                  <a:extLst>
                    <a:ext uri="{9D8B030D-6E8A-4147-A177-3AD203B41FA5}">
                      <a16:colId xmlns:a16="http://schemas.microsoft.com/office/drawing/2014/main" val="253109305"/>
                    </a:ext>
                  </a:extLst>
                </a:gridCol>
                <a:gridCol w="4563978">
                  <a:extLst>
                    <a:ext uri="{9D8B030D-6E8A-4147-A177-3AD203B41FA5}">
                      <a16:colId xmlns:a16="http://schemas.microsoft.com/office/drawing/2014/main" val="3616408074"/>
                    </a:ext>
                  </a:extLst>
                </a:gridCol>
                <a:gridCol w="4563979">
                  <a:extLst>
                    <a:ext uri="{9D8B030D-6E8A-4147-A177-3AD203B41FA5}">
                      <a16:colId xmlns:a16="http://schemas.microsoft.com/office/drawing/2014/main" val="1273782253"/>
                    </a:ext>
                  </a:extLst>
                </a:gridCol>
              </a:tblGrid>
              <a:tr h="5149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FFB48F"/>
                          </a:solidFill>
                          <a:latin typeface="Cooper Black" panose="0208090404030B020404" pitchFamily="18" charset="0"/>
                          <a:ea typeface="Roboto" panose="02000000000000000000" pitchFamily="2" charset="0"/>
                        </a:rPr>
                        <a:t>{CE 2022}</a:t>
                      </a:r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Virtual Machine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Container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545214"/>
                  </a:ext>
                </a:extLst>
              </a:tr>
              <a:tr h="7208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Both are technologies that allow for the creation of isolated environments that can run software and applications independently of the underlying physical hardware or host 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017942"/>
                  </a:ext>
                </a:extLst>
              </a:tr>
              <a:tr h="607445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Differences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Virtualization Technology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Hardware Virtualization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OS Virtualization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01401"/>
                  </a:ext>
                </a:extLst>
              </a:tr>
              <a:tr h="607445">
                <a:tc vMerge="1"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lt1"/>
                        </a:solidFill>
                        <a:latin typeface="Doppio One" panose="020106030300000208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Each VM has it’s own 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All Containers share host 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479190"/>
                  </a:ext>
                </a:extLst>
              </a:tr>
              <a:tr h="607445">
                <a:tc vMerge="1"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lt1"/>
                        </a:solidFill>
                        <a:latin typeface="Doppio One" panose="020106030300000208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Startup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Slow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(because of isolated OS)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Fast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(because of kernel)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091648"/>
                  </a:ext>
                </a:extLst>
              </a:tr>
              <a:tr h="607445">
                <a:tc vMerge="1"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lt1"/>
                        </a:solidFill>
                        <a:latin typeface="Doppio One" panose="020106030300000208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Portability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Less Portable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More Portable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11358"/>
                  </a:ext>
                </a:extLst>
              </a:tr>
              <a:tr h="607445">
                <a:tc vMerge="1"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lt1"/>
                        </a:solidFill>
                        <a:latin typeface="Doppio One" panose="020106030300000208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Security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Better Security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(because of isolated OS)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Worse Security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(because of shared OS)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51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56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B1AB68-8287-4E5A-2B0E-C8193B34ED1A}"/>
              </a:ext>
            </a:extLst>
          </p:cNvPr>
          <p:cNvGrpSpPr/>
          <p:nvPr/>
        </p:nvGrpSpPr>
        <p:grpSpPr>
          <a:xfrm>
            <a:off x="0" y="69352"/>
            <a:ext cx="12192000" cy="2378408"/>
            <a:chOff x="0" y="1989220"/>
            <a:chExt cx="12192000" cy="23784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FFB03C-BA37-B2CA-7CF8-559A3C22DDBC}"/>
                </a:ext>
              </a:extLst>
            </p:cNvPr>
            <p:cNvSpPr txBox="1"/>
            <p:nvPr/>
          </p:nvSpPr>
          <p:spPr>
            <a:xfrm>
              <a:off x="0" y="1989220"/>
              <a:ext cx="49958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>
                  <a:latin typeface="Cooper Black" panose="0208090404030B020404" pitchFamily="18" charset="0"/>
                  <a:ea typeface="Roboto" panose="02000000000000000000" pitchFamily="2" charset="0"/>
                </a:rPr>
                <a:t>Virtualization in ISA Level </a:t>
              </a:r>
              <a:r>
                <a:rPr lang="en-US" dirty="0">
                  <a:gradFill flip="none" rotWithShape="1">
                    <a:gsLst>
                      <a:gs pos="71000">
                        <a:schemeClr val="tx1"/>
                      </a:gs>
                      <a:gs pos="100000">
                        <a:srgbClr val="FFB48F"/>
                      </a:gs>
                    </a:gsLst>
                    <a:lin ang="0" scaled="1"/>
                    <a:tileRect/>
                  </a:gradFill>
                  <a:latin typeface="Cooper Black" panose="0208090404030B020404" pitchFamily="18" charset="0"/>
                  <a:ea typeface="Roboto" panose="02000000000000000000" pitchFamily="2" charset="0"/>
                </a:rPr>
                <a:t>{Final 2015}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02AAE-6202-1BBD-1A41-29BA5AAB4539}"/>
                </a:ext>
              </a:extLst>
            </p:cNvPr>
            <p:cNvSpPr txBox="1"/>
            <p:nvPr/>
          </p:nvSpPr>
          <p:spPr>
            <a:xfrm>
              <a:off x="333955" y="2358552"/>
              <a:ext cx="11858045" cy="200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Wingdings" panose="05000000000000000000" pitchFamily="2" charset="2"/>
                <a:buChar char="Ø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It’s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emulating a given ISA 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by the ISA of the host machine.</a:t>
              </a:r>
            </a:p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Wingdings" panose="05000000000000000000" pitchFamily="2" charset="2"/>
                <a:buChar char="Ø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This allows an operating system written for the emulated ISA to run on the host machine,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even if it’s not compatible with the host machine's hardware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</a:p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Wingdings" panose="05000000000000000000" pitchFamily="2" charset="2"/>
                <a:buChar char="Ø"/>
              </a:pP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Advantage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=&gt; Best Application Flexibility.</a:t>
              </a:r>
            </a:p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Wingdings" panose="05000000000000000000" pitchFamily="2" charset="2"/>
                <a:buChar char="Ø"/>
              </a:pP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Disadvantage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=&gt; May be slow.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BFCD68-CF53-8B56-2108-25A23CF1BF0B}"/>
              </a:ext>
            </a:extLst>
          </p:cNvPr>
          <p:cNvCxnSpPr/>
          <p:nvPr/>
        </p:nvCxnSpPr>
        <p:spPr>
          <a:xfrm>
            <a:off x="0" y="2606349"/>
            <a:ext cx="12192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93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400</Words>
  <Application>Microsoft Office PowerPoint</Application>
  <PresentationFormat>Widescreen</PresentationFormat>
  <Paragraphs>68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Cascadia Code</vt:lpstr>
      <vt:lpstr>Cooper Black</vt:lpstr>
      <vt:lpstr>Calibri</vt:lpstr>
      <vt:lpstr>Wingdings</vt:lpstr>
      <vt:lpstr>Doppio One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Nour Amr</dc:creator>
  <cp:lastModifiedBy>Nour Amr</cp:lastModifiedBy>
  <cp:revision>2</cp:revision>
  <dcterms:created xsi:type="dcterms:W3CDTF">2023-01-16T18:54:40Z</dcterms:created>
  <dcterms:modified xsi:type="dcterms:W3CDTF">2023-01-17T06:34:42Z</dcterms:modified>
</cp:coreProperties>
</file>